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7FF548-309C-46CD-A289-E19F5267D504}" type="datetimeFigureOut">
              <a:rPr lang="en-US" smtClean="0"/>
              <a:t>30-Aug-18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639DEC-FB2D-4EFA-9B28-9C4648ABF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406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3E0A9-4EF4-4467-91AE-8D2B66F97F4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701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178A-C292-4729-ADE9-BFAFE331EACC}" type="datetimeFigureOut">
              <a:rPr lang="en-US" smtClean="0"/>
              <a:t>30-Aug-18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24B09-7D9A-4FFA-BD5C-6855A85C4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228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178A-C292-4729-ADE9-BFAFE331EACC}" type="datetimeFigureOut">
              <a:rPr lang="en-US" smtClean="0"/>
              <a:t>30-Aug-18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24B09-7D9A-4FFA-BD5C-6855A85C4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139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178A-C292-4729-ADE9-BFAFE331EACC}" type="datetimeFigureOut">
              <a:rPr lang="en-US" smtClean="0"/>
              <a:t>30-Aug-18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24B09-7D9A-4FFA-BD5C-6855A85C4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844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178A-C292-4729-ADE9-BFAFE331EACC}" type="datetimeFigureOut">
              <a:rPr lang="en-US" smtClean="0"/>
              <a:t>30-Aug-18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24B09-7D9A-4FFA-BD5C-6855A85C4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13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178A-C292-4729-ADE9-BFAFE331EACC}" type="datetimeFigureOut">
              <a:rPr lang="en-US" smtClean="0"/>
              <a:t>30-Aug-18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24B09-7D9A-4FFA-BD5C-6855A85C4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22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178A-C292-4729-ADE9-BFAFE331EACC}" type="datetimeFigureOut">
              <a:rPr lang="en-US" smtClean="0"/>
              <a:t>30-Aug-18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24B09-7D9A-4FFA-BD5C-6855A85C4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475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178A-C292-4729-ADE9-BFAFE331EACC}" type="datetimeFigureOut">
              <a:rPr lang="en-US" smtClean="0"/>
              <a:t>30-Aug-18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24B09-7D9A-4FFA-BD5C-6855A85C4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364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178A-C292-4729-ADE9-BFAFE331EACC}" type="datetimeFigureOut">
              <a:rPr lang="en-US" smtClean="0"/>
              <a:t>30-Aug-18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24B09-7D9A-4FFA-BD5C-6855A85C4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209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178A-C292-4729-ADE9-BFAFE331EACC}" type="datetimeFigureOut">
              <a:rPr lang="en-US" smtClean="0"/>
              <a:t>30-Aug-18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24B09-7D9A-4FFA-BD5C-6855A85C4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450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178A-C292-4729-ADE9-BFAFE331EACC}" type="datetimeFigureOut">
              <a:rPr lang="en-US" smtClean="0"/>
              <a:t>30-Aug-18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24B09-7D9A-4FFA-BD5C-6855A85C4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09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178A-C292-4729-ADE9-BFAFE331EACC}" type="datetimeFigureOut">
              <a:rPr lang="en-US" smtClean="0"/>
              <a:t>30-Aug-18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24B09-7D9A-4FFA-BD5C-6855A85C4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82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A178A-C292-4729-ADE9-BFAFE331EACC}" type="datetimeFigureOut">
              <a:rPr lang="en-US" smtClean="0"/>
              <a:t>30-Aug-18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24B09-7D9A-4FFA-BD5C-6855A85C4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686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3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45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5000" y="2438400"/>
            <a:ext cx="594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80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স্বাগতম </a:t>
            </a:r>
            <a:endParaRPr lang="en-US" sz="8000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09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676400"/>
            <a:ext cx="4724400" cy="316746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Rounded Rectangle 3"/>
          <p:cNvSpPr/>
          <p:nvPr/>
        </p:nvSpPr>
        <p:spPr>
          <a:xfrm>
            <a:off x="667378" y="4953000"/>
            <a:ext cx="7790822" cy="1676400"/>
          </a:xfrm>
          <a:prstGeom prst="roundRect">
            <a:avLst>
              <a:gd name="adj" fmla="val 38441"/>
            </a:avLst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মহালয়া অমাবশ্যার পর শুক্লপক্ষের ষষ্ঠী তিথিতে ষষ্ঠী পূজার মাধ্যমে দুর্গা পুজার শুরু হয়।  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667000" y="838200"/>
            <a:ext cx="3733800" cy="685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4800" dirty="0" smtClean="0">
                <a:latin typeface="NikoshBAN" pitchFamily="2" charset="0"/>
                <a:cs typeface="NikoshBAN" pitchFamily="2" charset="0"/>
              </a:rPr>
              <a:t>ষষ্ঠীপূজা </a:t>
            </a:r>
            <a:endParaRPr lang="bn-BD" sz="4800" dirty="0" smtClean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78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09" y="1997315"/>
            <a:ext cx="3915448" cy="242833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Rounded Rectangle 2"/>
          <p:cNvSpPr/>
          <p:nvPr/>
        </p:nvSpPr>
        <p:spPr>
          <a:xfrm>
            <a:off x="819778" y="4876800"/>
            <a:ext cx="7486022" cy="1447800"/>
          </a:xfrm>
          <a:prstGeom prst="roundRect">
            <a:avLst>
              <a:gd name="adj" fmla="val 38441"/>
            </a:avLst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ধর্মীয় অনুষ্ঠান সকালে শুরু হয়। এ অনুষ্ঠানের মাধ্যমে মূলত পাঁচদিনের দুর্গাপূজা সুষ্ঠূভাবে উদযাপনের জন্য সংকল্প করা হয়।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667000" y="914400"/>
            <a:ext cx="3733800" cy="685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সংকল্প করাব কল্পারম্ভ   </a:t>
            </a:r>
            <a:endParaRPr lang="bn-BD" sz="3600" dirty="0" smtClean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079" y="1997315"/>
            <a:ext cx="3878577" cy="244715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8898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06039"/>
            <a:ext cx="3915448" cy="261356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Rounded Rectangle 2"/>
          <p:cNvSpPr/>
          <p:nvPr/>
        </p:nvSpPr>
        <p:spPr>
          <a:xfrm>
            <a:off x="819778" y="4724400"/>
            <a:ext cx="7486022" cy="1447800"/>
          </a:xfrm>
          <a:prstGeom prst="roundRect">
            <a:avLst>
              <a:gd name="adj" fmla="val 38441"/>
            </a:avLst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বোধন শব্দের অর্থ ঘুম ভাঙ্গানো।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667000" y="762000"/>
            <a:ext cx="3733800" cy="685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4800" dirty="0" smtClean="0">
                <a:latin typeface="NikoshBAN" pitchFamily="2" charset="0"/>
                <a:cs typeface="NikoshBAN" pitchFamily="2" charset="0"/>
              </a:rPr>
              <a:t>বোধন </a:t>
            </a:r>
            <a:r>
              <a:rPr lang="bn-BD" sz="4800" dirty="0" smtClean="0">
                <a:latin typeface="NikoshBAN" pitchFamily="2" charset="0"/>
                <a:cs typeface="NikoshBAN" pitchFamily="2" charset="0"/>
              </a:rPr>
              <a:t>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752" y="1841530"/>
            <a:ext cx="3915448" cy="254257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2224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u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2010455"/>
            <a:ext cx="4226834" cy="309494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Rounded Rectangle 3"/>
          <p:cNvSpPr/>
          <p:nvPr/>
        </p:nvSpPr>
        <p:spPr>
          <a:xfrm>
            <a:off x="819778" y="5410200"/>
            <a:ext cx="7486022" cy="1219200"/>
          </a:xfrm>
          <a:prstGeom prst="roundRect">
            <a:avLst>
              <a:gd name="adj" fmla="val 38441"/>
            </a:avLst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বোধন পুজার পরেই অধিবাস করা হয়।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667000" y="990600"/>
            <a:ext cx="3733800" cy="685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অধিবাস এবং আমন্ত্রন </a:t>
            </a:r>
            <a:endParaRPr lang="bn-BD" sz="3600" dirty="0" smtClean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108" y="2010456"/>
            <a:ext cx="4105092" cy="30772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6978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63" y="1999430"/>
            <a:ext cx="4083445" cy="28737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820" y="1999430"/>
            <a:ext cx="4161958" cy="28737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Rounded Rectangle 3"/>
          <p:cNvSpPr/>
          <p:nvPr/>
        </p:nvSpPr>
        <p:spPr>
          <a:xfrm>
            <a:off x="1752600" y="990600"/>
            <a:ext cx="5562600" cy="74103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সপ্তমী পূজা </a:t>
            </a:r>
            <a:endParaRPr lang="bn-BD" sz="3600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04800" y="5164470"/>
            <a:ext cx="8515978" cy="12192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ষষ্ঠী তিথির পর সপ্তমী তিথিতে সপ্তমীবিহিত পুজা করা হয়। </a:t>
            </a:r>
          </a:p>
        </p:txBody>
      </p:sp>
    </p:spTree>
    <p:extLst>
      <p:ext uri="{BB962C8B-B14F-4D97-AF65-F5344CB8AC3E}">
        <p14:creationId xmlns:p14="http://schemas.microsoft.com/office/powerpoint/2010/main" val="183021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52" y="2073515"/>
            <a:ext cx="3915448" cy="244715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Rounded Rectangle 3"/>
          <p:cNvSpPr/>
          <p:nvPr/>
        </p:nvSpPr>
        <p:spPr>
          <a:xfrm>
            <a:off x="2667000" y="990600"/>
            <a:ext cx="3733800" cy="685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মহা অষ্টমীপূজা  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073515"/>
            <a:ext cx="3915448" cy="244715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8898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667000" y="1102014"/>
            <a:ext cx="3733800" cy="685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কুমারীপূজা ও তাৎপর্য 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4521137"/>
              </p:ext>
            </p:extLst>
          </p:nvPr>
        </p:nvGraphicFramePr>
        <p:xfrm>
          <a:off x="4114800" y="304323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14800" y="304323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575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52" y="1900239"/>
            <a:ext cx="3770270" cy="25147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Rounded Rectangle 3"/>
          <p:cNvSpPr/>
          <p:nvPr/>
        </p:nvSpPr>
        <p:spPr>
          <a:xfrm>
            <a:off x="2667000" y="990600"/>
            <a:ext cx="3733800" cy="685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দশমী পূজা </a:t>
            </a:r>
            <a:endParaRPr lang="bn-BD" sz="4000" dirty="0" smtClean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911" y="1900239"/>
            <a:ext cx="4023603" cy="25147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9479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482" y="2085976"/>
            <a:ext cx="3634488" cy="24098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Rounded Rectangle 3"/>
          <p:cNvSpPr/>
          <p:nvPr/>
        </p:nvSpPr>
        <p:spPr>
          <a:xfrm>
            <a:off x="2065680" y="1143000"/>
            <a:ext cx="4792320" cy="685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বিজয়া দশমীর আনুষ্ঠানিকতা ও আচার </a:t>
            </a:r>
            <a:endParaRPr lang="bn-BD" sz="2400" dirty="0" smtClean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59" y="2085976"/>
            <a:ext cx="4343455" cy="24098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454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743230"/>
            <a:ext cx="6697322" cy="446488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Rounded Rectangle 3"/>
          <p:cNvSpPr/>
          <p:nvPr/>
        </p:nvSpPr>
        <p:spPr>
          <a:xfrm>
            <a:off x="2667000" y="685800"/>
            <a:ext cx="3733800" cy="685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বিসর্জন </a:t>
            </a:r>
          </a:p>
        </p:txBody>
      </p:sp>
    </p:spTree>
    <p:extLst>
      <p:ext uri="{BB962C8B-B14F-4D97-AF65-F5344CB8AC3E}">
        <p14:creationId xmlns:p14="http://schemas.microsoft.com/office/powerpoint/2010/main" val="102186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676400"/>
            <a:ext cx="2133600" cy="2133600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4" r="10233" b="9397"/>
          <a:stretch/>
        </p:blipFill>
        <p:spPr>
          <a:xfrm rot="16200000">
            <a:off x="5905502" y="1714499"/>
            <a:ext cx="2438400" cy="2057400"/>
          </a:xfrm>
          <a:prstGeom prst="rect">
            <a:avLst/>
          </a:prstGeom>
        </p:spPr>
      </p:pic>
      <p:sp>
        <p:nvSpPr>
          <p:cNvPr id="4" name="Horizontal Scroll 3"/>
          <p:cNvSpPr/>
          <p:nvPr/>
        </p:nvSpPr>
        <p:spPr>
          <a:xfrm>
            <a:off x="990600" y="838200"/>
            <a:ext cx="3200400" cy="685800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শিক্ষক পরিচিতি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Horizontal Scroll 4"/>
          <p:cNvSpPr/>
          <p:nvPr/>
        </p:nvSpPr>
        <p:spPr>
          <a:xfrm>
            <a:off x="5257800" y="838200"/>
            <a:ext cx="3200400" cy="685800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পাঠ পরিচিতি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200" y="4095135"/>
            <a:ext cx="4038600" cy="2286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>
                <a:latin typeface="NikoshBAN" pitchFamily="2" charset="0"/>
                <a:cs typeface="NikoshBAN" pitchFamily="2" charset="0"/>
              </a:rPr>
              <a:t>রিতা রানী দাস </a:t>
            </a:r>
          </a:p>
          <a:p>
            <a:pPr algn="ctr"/>
            <a:r>
              <a:rPr lang="bn-BD" sz="2400" dirty="0">
                <a:latin typeface="NikoshBAN" pitchFamily="2" charset="0"/>
                <a:cs typeface="NikoshBAN" pitchFamily="2" charset="0"/>
              </a:rPr>
              <a:t>সহকারী শিক্ষক</a:t>
            </a:r>
          </a:p>
          <a:p>
            <a:pPr algn="ctr"/>
            <a:r>
              <a:rPr lang="bn-BD" sz="3200" dirty="0">
                <a:latin typeface="NikoshBAN" pitchFamily="2" charset="0"/>
                <a:cs typeface="NikoshBAN" pitchFamily="2" charset="0"/>
              </a:rPr>
              <a:t>আরপাড়া উচ্চ বিদ্যালয়, </a:t>
            </a:r>
          </a:p>
          <a:p>
            <a:pPr algn="ctr"/>
            <a:r>
              <a:rPr lang="bn-BD" sz="2000" dirty="0">
                <a:latin typeface="NikoshBAN" pitchFamily="2" charset="0"/>
                <a:cs typeface="NikoshBAN" pitchFamily="2" charset="0"/>
              </a:rPr>
              <a:t>কামারখালী, মধুখালী, ফরিদপুর।</a:t>
            </a:r>
            <a:r>
              <a:rPr lang="bn-BD" sz="3200" dirty="0"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789539" y="4114800"/>
            <a:ext cx="4038600" cy="2286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হিন্দুধর্ম ও নৈতিক শিক্ষা </a:t>
            </a:r>
          </a:p>
          <a:p>
            <a:pPr algn="ctr"/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নবম-দশম শ্রেণি </a:t>
            </a:r>
          </a:p>
          <a:p>
            <a:pPr algn="ctr"/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পঞ্চম অধ্যায় </a:t>
            </a:r>
          </a:p>
          <a:p>
            <a:pPr algn="ctr"/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পাঠ ৩-৫ </a:t>
            </a:r>
            <a:endParaRPr lang="bn-BD" sz="2400" dirty="0" smtClean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33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662" y="1895630"/>
            <a:ext cx="3976955" cy="298117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Rounded Rectangle 2"/>
          <p:cNvSpPr/>
          <p:nvPr/>
        </p:nvSpPr>
        <p:spPr>
          <a:xfrm>
            <a:off x="819778" y="5029200"/>
            <a:ext cx="7486022" cy="1219200"/>
          </a:xfrm>
          <a:prstGeom prst="roundRect">
            <a:avLst>
              <a:gd name="adj" fmla="val 38441"/>
            </a:avLst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দুর্গাপূজার তাৎপর্য ব্যাখা কর।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667000" y="1057430"/>
            <a:ext cx="3733800" cy="685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4800" dirty="0" smtClean="0">
                <a:latin typeface="NikoshBAN" pitchFamily="2" charset="0"/>
                <a:cs typeface="NikoshBAN" pitchFamily="2" charset="0"/>
              </a:rPr>
              <a:t>একক কাজ </a:t>
            </a:r>
            <a:endParaRPr lang="bn-BD" sz="4800" dirty="0" smtClean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31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3625645" y="762000"/>
            <a:ext cx="1892710" cy="685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মূল্যায়ন 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28989" y="2667000"/>
            <a:ext cx="7486022" cy="2286000"/>
          </a:xfrm>
          <a:prstGeom prst="roundRect">
            <a:avLst>
              <a:gd name="adj" fmla="val 38441"/>
            </a:avLst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Arial" pitchFamily="34" charset="0"/>
              <a:buChar char="•"/>
            </a:pP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দুর্গাপূজার প্রনাম মন্ত্রটি লেখ।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কুমারী পুজার তাৎপর্য কী?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বিজয়া দশমীর তিনটি প্রভাব লেখ। </a:t>
            </a:r>
          </a:p>
        </p:txBody>
      </p:sp>
    </p:spTree>
    <p:extLst>
      <p:ext uri="{BB962C8B-B14F-4D97-AF65-F5344CB8AC3E}">
        <p14:creationId xmlns:p14="http://schemas.microsoft.com/office/powerpoint/2010/main" val="138852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u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480" y="1600200"/>
            <a:ext cx="4411320" cy="293658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Rounded Rectangle 2"/>
          <p:cNvSpPr/>
          <p:nvPr/>
        </p:nvSpPr>
        <p:spPr>
          <a:xfrm>
            <a:off x="819778" y="4724400"/>
            <a:ext cx="7486022" cy="1447800"/>
          </a:xfrm>
          <a:prstGeom prst="roundRect">
            <a:avLst>
              <a:gd name="adj" fmla="val 38441"/>
            </a:avLst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ctr">
              <a:buFont typeface="Arial" pitchFamily="34" charset="0"/>
              <a:buChar char="•"/>
            </a:pP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দুর্গা পুজায় বোধনের ভুমিকা বর্ণনা কর।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667000" y="533400"/>
            <a:ext cx="3733800" cy="685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বাড়ির কাজ   </a:t>
            </a:r>
          </a:p>
        </p:txBody>
      </p:sp>
    </p:spTree>
    <p:extLst>
      <p:ext uri="{BB962C8B-B14F-4D97-AF65-F5344CB8AC3E}">
        <p14:creationId xmlns:p14="http://schemas.microsoft.com/office/powerpoint/2010/main" val="121113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2362200"/>
            <a:ext cx="731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ক্লাসে সহযোগিতা করারার জন্য ধন্যবাদ 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164650"/>
            <a:ext cx="8686800" cy="655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51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27" y="1676400"/>
            <a:ext cx="2842612" cy="195811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937189"/>
            <a:ext cx="2892979" cy="21882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Rounded Rectangle 5"/>
          <p:cNvSpPr/>
          <p:nvPr/>
        </p:nvSpPr>
        <p:spPr>
          <a:xfrm>
            <a:off x="1524000" y="838200"/>
            <a:ext cx="6019800" cy="6858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চিত্রে আমরা কী দেখতে পাচ্ছি?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547" y="4013389"/>
            <a:ext cx="2912453" cy="21882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1" y="1749837"/>
            <a:ext cx="2852588" cy="195811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2084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19778" y="4724400"/>
            <a:ext cx="7486022" cy="1447800"/>
          </a:xfrm>
          <a:prstGeom prst="roundRect">
            <a:avLst>
              <a:gd name="adj" fmla="val 38441"/>
            </a:avLst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3600" smtClean="0">
                <a:latin typeface="NikoshBAN" pitchFamily="2" charset="0"/>
                <a:cs typeface="NikoshBAN" pitchFamily="2" charset="0"/>
              </a:rPr>
              <a:t>ভিডিও থেকে আমরা কী বুজতে পারলাম? </a:t>
            </a:r>
            <a:endParaRPr lang="bn-BD" sz="3600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667000" y="1066800"/>
            <a:ext cx="3733800" cy="685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এসো একটি ভিডিও দেখি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 </a:t>
            </a:r>
          </a:p>
        </p:txBody>
      </p:sp>
      <p:graphicFrame>
        <p:nvGraphicFramePr>
          <p:cNvPr id="5" name="Object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4151327"/>
              </p:ext>
            </p:extLst>
          </p:nvPr>
        </p:nvGraphicFramePr>
        <p:xfrm>
          <a:off x="3648389" y="289560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48389" y="289560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054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Terminator 2"/>
          <p:cNvSpPr/>
          <p:nvPr/>
        </p:nvSpPr>
        <p:spPr>
          <a:xfrm>
            <a:off x="1887792" y="3962400"/>
            <a:ext cx="6037008" cy="990600"/>
          </a:xfrm>
          <a:prstGeom prst="flowChartTerminator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4800" dirty="0" smtClean="0">
                <a:latin typeface="NikoshBAN" pitchFamily="2" charset="0"/>
                <a:cs typeface="NikoshBAN" pitchFamily="2" charset="0"/>
              </a:rPr>
              <a:t>শ্রী শ্রী দুর্গা পূজা </a:t>
            </a:r>
            <a:endParaRPr lang="bn-BD" sz="3200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Curved Down Ribbon 3"/>
          <p:cNvSpPr/>
          <p:nvPr/>
        </p:nvSpPr>
        <p:spPr>
          <a:xfrm>
            <a:off x="1371600" y="1143000"/>
            <a:ext cx="7086600" cy="2209800"/>
          </a:xfrm>
          <a:prstGeom prst="ellipseRibb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আজকের পাঠ</a:t>
            </a:r>
          </a:p>
        </p:txBody>
      </p:sp>
    </p:spTree>
    <p:extLst>
      <p:ext uri="{BB962C8B-B14F-4D97-AF65-F5344CB8AC3E}">
        <p14:creationId xmlns:p14="http://schemas.microsoft.com/office/powerpoint/2010/main" val="219868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52600" y="1199536"/>
            <a:ext cx="5776452" cy="116266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শিখনফল </a:t>
            </a:r>
          </a:p>
        </p:txBody>
      </p:sp>
      <p:sp>
        <p:nvSpPr>
          <p:cNvPr id="3" name="Flowchart: Terminator 2"/>
          <p:cNvSpPr/>
          <p:nvPr/>
        </p:nvSpPr>
        <p:spPr>
          <a:xfrm>
            <a:off x="381000" y="2895600"/>
            <a:ext cx="8458200" cy="3048000"/>
          </a:xfrm>
          <a:prstGeom prst="flowChartTerminator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4800" dirty="0" smtClean="0">
                <a:latin typeface="NikoshBAN" pitchFamily="2" charset="0"/>
                <a:cs typeface="NikoshBAN" pitchFamily="2" charset="0"/>
              </a:rPr>
              <a:t>    এ পাঠ শেষে শিক্ষার্থীরা-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bn-IN" sz="4800" dirty="0" smtClean="0">
                <a:latin typeface="NikoshBAN" pitchFamily="2" charset="0"/>
                <a:cs typeface="NikoshBAN" pitchFamily="2" charset="0"/>
              </a:rPr>
              <a:t>দুর্গা পূজার ধারাবাহিক পদ্ধতি  বর্ণনা করতে পারবে। </a:t>
            </a:r>
            <a:endParaRPr lang="bn-BD" sz="4800" dirty="0" smtClean="0">
              <a:latin typeface="NikoshBAN" pitchFamily="2" charset="0"/>
              <a:cs typeface="NikoshBAN" pitchFamily="2" charset="0"/>
            </a:endParaRPr>
          </a:p>
          <a:p>
            <a:endParaRPr lang="bn-BD" sz="4800" dirty="0" smtClean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03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918" y="2120120"/>
            <a:ext cx="4828444" cy="268458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Rounded Rectangle 3"/>
          <p:cNvSpPr/>
          <p:nvPr/>
        </p:nvSpPr>
        <p:spPr>
          <a:xfrm>
            <a:off x="210178" y="5105400"/>
            <a:ext cx="8705222" cy="1524000"/>
          </a:xfrm>
          <a:prstGeom prst="roundRect">
            <a:avLst>
              <a:gd name="adj" fmla="val 38441"/>
            </a:avLst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দুঃ – গম + অ = দুর্গ, যিনি মহামায়া তিনি দুরধিগম্য – তাঁকে দুঃসাধ্য সাদনার মাধ্যমে পাওয়া যায় তাকে দুর্গা বলে।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667000" y="1133630"/>
            <a:ext cx="3733800" cy="685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দুর্গা নামের  ব্যুতপত্তিগত অর্থ  </a:t>
            </a:r>
            <a:endParaRPr lang="bn-BD" sz="2800" dirty="0" smtClean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01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55" y="1981200"/>
            <a:ext cx="4083445" cy="27173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789" y="1981200"/>
            <a:ext cx="4161958" cy="27173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ounded Rectangle 3"/>
          <p:cNvSpPr/>
          <p:nvPr/>
        </p:nvSpPr>
        <p:spPr>
          <a:xfrm>
            <a:off x="1752600" y="838200"/>
            <a:ext cx="5562600" cy="9906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4800" dirty="0" smtClean="0">
                <a:latin typeface="NikoshBAN" pitchFamily="2" charset="0"/>
                <a:cs typeface="NikoshBAN" pitchFamily="2" charset="0"/>
              </a:rPr>
              <a:t>দুর্গা পূজাপদ্ধতি </a:t>
            </a:r>
            <a:endParaRPr lang="bn-BD" sz="4800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04800" y="5181600"/>
            <a:ext cx="8515978" cy="12192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আশ্বিন মাসের শুক্ল পক্ষের ষষ্ঠী তিথিতে প্রতিমা স্থাপন করে শারদীয় দুর্গোউৎসব শুরু হয়। </a:t>
            </a:r>
          </a:p>
        </p:txBody>
      </p:sp>
    </p:spTree>
    <p:extLst>
      <p:ext uri="{BB962C8B-B14F-4D97-AF65-F5344CB8AC3E}">
        <p14:creationId xmlns:p14="http://schemas.microsoft.com/office/powerpoint/2010/main" val="45978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676401"/>
            <a:ext cx="3505200" cy="350519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0" name="Rounded Rectangle 19"/>
          <p:cNvSpPr/>
          <p:nvPr/>
        </p:nvSpPr>
        <p:spPr>
          <a:xfrm>
            <a:off x="819778" y="5410200"/>
            <a:ext cx="7486022" cy="914400"/>
          </a:xfrm>
          <a:prstGeom prst="roundRect">
            <a:avLst>
              <a:gd name="adj" fmla="val 38441"/>
            </a:avLst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দেবী দুর্গা দশভুজা। তার দশ হাতে দশটি অস্ত্র। 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667000" y="685800"/>
            <a:ext cx="3581400" cy="685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দেবী দুর্গার রূপ </a:t>
            </a:r>
            <a:endParaRPr lang="bn-BD" sz="4000" dirty="0" smtClean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15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u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243</Words>
  <Application>Microsoft Office PowerPoint</Application>
  <PresentationFormat>On-screen Show (4:3)</PresentationFormat>
  <Paragraphs>50</Paragraphs>
  <Slides>23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Apurba Kumar Das</dc:creator>
  <cp:lastModifiedBy>Apurba Kumar Das </cp:lastModifiedBy>
  <cp:revision>4</cp:revision>
  <dcterms:created xsi:type="dcterms:W3CDTF">2018-08-30T06:38:41Z</dcterms:created>
  <dcterms:modified xsi:type="dcterms:W3CDTF">2018-08-30T06:45:04Z</dcterms:modified>
</cp:coreProperties>
</file>